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121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1448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Project 2 Review</a:t>
            </a:r>
            <a:endParaRPr lang="zh-CN" altLang="en-US" sz="6000" dirty="0"/>
          </a:p>
        </p:txBody>
      </p:sp>
      <p:sp>
        <p:nvSpPr>
          <p:cNvPr id="4" name="矩形 3"/>
          <p:cNvSpPr/>
          <p:nvPr/>
        </p:nvSpPr>
        <p:spPr>
          <a:xfrm>
            <a:off x="2643174" y="3214686"/>
            <a:ext cx="3982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Image Morphing</a:t>
            </a:r>
            <a:endParaRPr lang="zh-CN" alt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71435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Procedure: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24" y="1500174"/>
            <a:ext cx="82867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dirty="0" smtClean="0"/>
              <a:t>Task 1: get point correspondence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/>
            <a:r>
              <a:rPr lang="de-DE" altLang="zh-CN" dirty="0" smtClean="0"/>
              <a:t>Task 2: morphed_im = morph(im1, im2, im1_pts, im2_pts, tri, warp_frac, dissolve_frac);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Triangulation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Compute intermediate shape for a given </a:t>
            </a:r>
            <a:r>
              <a:rPr lang="de-DE" altLang="zh-CN" dirty="0" smtClean="0"/>
              <a:t>warp_frac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Compute the </a:t>
            </a:r>
            <a:r>
              <a:rPr lang="en-US" altLang="zh-CN" dirty="0" err="1" smtClean="0"/>
              <a:t>barycentric</a:t>
            </a:r>
            <a:r>
              <a:rPr lang="en-US" altLang="zh-CN" dirty="0" smtClean="0"/>
              <a:t> coordinate for each pixel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Inverse warping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Blending according to </a:t>
            </a:r>
            <a:r>
              <a:rPr lang="de-DE" altLang="zh-CN" dirty="0" smtClean="0"/>
              <a:t>dissolve_frac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Task 3: </a:t>
            </a:r>
            <a:r>
              <a:rPr lang="en-US" altLang="zh-CN" sz="1400" dirty="0" err="1" smtClean="0"/>
              <a:t>morphed_im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morph_tps_wrapper</a:t>
            </a:r>
            <a:r>
              <a:rPr lang="en-US" altLang="zh-CN" sz="1400" dirty="0" smtClean="0"/>
              <a:t>(im1, im2, </a:t>
            </a:r>
            <a:r>
              <a:rPr lang="de-DE" altLang="zh-CN" sz="1400" dirty="0" smtClean="0"/>
              <a:t>im1_pts, im2_pts, warp_frac, dissolve_frac</a:t>
            </a:r>
            <a:r>
              <a:rPr lang="en-US" altLang="zh-CN" sz="1400" dirty="0" smtClean="0"/>
              <a:t>);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1.	Compute intermediate control points for a given </a:t>
            </a:r>
            <a:r>
              <a:rPr lang="de-DE" altLang="zh-CN" dirty="0" smtClean="0"/>
              <a:t>warp_frac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Compute TPS coefficients</a:t>
            </a:r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Inverse warping</a:t>
            </a:r>
          </a:p>
          <a:p>
            <a:pPr marL="342900" indent="-342900">
              <a:buFontTx/>
              <a:buAutoNum type="arabicPeriod" startAt="2"/>
            </a:pPr>
            <a:r>
              <a:rPr lang="en-US" altLang="zh-CN" dirty="0" smtClean="0"/>
              <a:t>Blending according to </a:t>
            </a:r>
            <a:r>
              <a:rPr lang="de-DE" altLang="zh-CN" dirty="0" smtClean="0"/>
              <a:t>dissolve_frac</a:t>
            </a:r>
            <a:endParaRPr lang="en-US" altLang="zh-CN" dirty="0" smtClean="0"/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Generate video file: use “</a:t>
            </a:r>
            <a:r>
              <a:rPr lang="en-US" altLang="zh-CN" dirty="0" err="1" smtClean="0"/>
              <a:t>avifile</a:t>
            </a:r>
            <a:r>
              <a:rPr lang="en-US" altLang="zh-CN" dirty="0" smtClean="0"/>
              <a:t>”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.</a:t>
            </a:r>
          </a:p>
          <a:p>
            <a:pPr marL="342900" indent="-342900"/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48" y="54832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zh-CN" sz="2800" dirty="0" smtClean="0"/>
              <a:t>Compute TPS coefficients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0100" y="3925677"/>
            <a:ext cx="671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Compute a set of coefficient for x, and another set for y:</a:t>
            </a:r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72866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786182" y="4354305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x’ = </a:t>
            </a:r>
            <a:r>
              <a:rPr lang="en-US" altLang="zh-CN" dirty="0" err="1" smtClean="0"/>
              <a:t>f</a:t>
            </a:r>
            <a:r>
              <a:rPr lang="en-US" altLang="zh-CN" sz="1050" dirty="0" err="1" smtClean="0"/>
              <a:t>x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);</a:t>
            </a:r>
          </a:p>
          <a:p>
            <a:r>
              <a:rPr lang="en-US" altLang="zh-CN" dirty="0" smtClean="0"/>
              <a:t>y’ = </a:t>
            </a:r>
            <a:r>
              <a:rPr lang="en-US" altLang="zh-CN" dirty="0" err="1" smtClean="0"/>
              <a:t>f</a:t>
            </a:r>
            <a:r>
              <a:rPr lang="en-US" altLang="zh-CN" sz="1050" dirty="0" err="1" smtClean="0"/>
              <a:t>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);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786058"/>
            <a:ext cx="2095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48" y="54832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zh-CN" sz="2800" dirty="0" smtClean="0"/>
              <a:t>Compute TPS coefficients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071625"/>
            <a:ext cx="5572164" cy="268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4090955"/>
            <a:ext cx="5500726" cy="2124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4657" y="1536316"/>
            <a:ext cx="6321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altLang="zh-CN" sz="2800" dirty="0" smtClean="0"/>
              <a:t>Generate video file: use “</a:t>
            </a:r>
            <a:r>
              <a:rPr lang="en-US" altLang="zh-CN" sz="2800" dirty="0" err="1" smtClean="0"/>
              <a:t>avifile</a:t>
            </a:r>
            <a:r>
              <a:rPr lang="en-US" altLang="zh-CN" sz="2800" dirty="0" smtClean="0"/>
              <a:t>” in </a:t>
            </a:r>
            <a:r>
              <a:rPr lang="en-US" altLang="zh-CN" sz="2800" dirty="0" err="1" smtClean="0"/>
              <a:t>matlab</a:t>
            </a:r>
            <a:endParaRPr lang="en-US" altLang="zh-CN" sz="2800" dirty="0" smtClean="0"/>
          </a:p>
        </p:txBody>
      </p:sp>
      <p:sp>
        <p:nvSpPr>
          <p:cNvPr id="7" name="矩形 6"/>
          <p:cNvSpPr/>
          <p:nvPr/>
        </p:nvSpPr>
        <p:spPr>
          <a:xfrm>
            <a:off x="1964789" y="2488164"/>
            <a:ext cx="4643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video = </a:t>
            </a:r>
            <a:r>
              <a:rPr lang="en-US" altLang="zh-CN" dirty="0" err="1" smtClean="0"/>
              <a:t>avifile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filename,'FPS',frameRate</a:t>
            </a:r>
            <a:r>
              <a:rPr lang="en-US" altLang="zh-CN" dirty="0" smtClean="0"/>
              <a:t>);</a:t>
            </a:r>
          </a:p>
        </p:txBody>
      </p:sp>
      <p:sp>
        <p:nvSpPr>
          <p:cNvPr id="8" name="矩形 7"/>
          <p:cNvSpPr/>
          <p:nvPr/>
        </p:nvSpPr>
        <p:spPr>
          <a:xfrm>
            <a:off x="1964789" y="2916792"/>
            <a:ext cx="3176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video = </a:t>
            </a:r>
            <a:r>
              <a:rPr lang="en-US" altLang="zh-CN" dirty="0" err="1" smtClean="0"/>
              <a:t>addframe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video,image</a:t>
            </a:r>
            <a:r>
              <a:rPr lang="en-US" altLang="zh-CN" dirty="0" smtClean="0"/>
              <a:t>);</a:t>
            </a:r>
          </a:p>
        </p:txBody>
      </p:sp>
      <p:sp>
        <p:nvSpPr>
          <p:cNvPr id="9" name="矩形 8"/>
          <p:cNvSpPr/>
          <p:nvPr/>
        </p:nvSpPr>
        <p:spPr>
          <a:xfrm>
            <a:off x="1964789" y="3345420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video = close(video);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71435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Objective:</a:t>
            </a:r>
          </a:p>
        </p:txBody>
      </p:sp>
      <p:sp>
        <p:nvSpPr>
          <p:cNvPr id="3" name="矩形 2"/>
          <p:cNvSpPr/>
          <p:nvPr/>
        </p:nvSpPr>
        <p:spPr>
          <a:xfrm>
            <a:off x="714348" y="1285860"/>
            <a:ext cx="8215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You will produce a morph animation of your face into another person's face or any object you prefer.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5786" y="3639925"/>
            <a:ext cx="721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60 frames of animation</a:t>
            </a:r>
          </a:p>
          <a:p>
            <a:r>
              <a:rPr lang="en-US" altLang="zh-CN" dirty="0" smtClean="0"/>
              <a:t>a .</a:t>
            </a:r>
            <a:r>
              <a:rPr lang="en-US" altLang="zh-CN" dirty="0" err="1" smtClean="0"/>
              <a:t>avi</a:t>
            </a:r>
            <a:r>
              <a:rPr lang="en-US" altLang="zh-CN" dirty="0" smtClean="0"/>
              <a:t> movie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8039" y="3139859"/>
            <a:ext cx="2227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Requirement: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IUC\Course Materials\CS498\Project 4\programs\images\image1.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596" y="2428868"/>
            <a:ext cx="2857520" cy="2857520"/>
          </a:xfrm>
          <a:prstGeom prst="rect">
            <a:avLst/>
          </a:prstGeom>
          <a:noFill/>
        </p:spPr>
      </p:pic>
      <p:pic>
        <p:nvPicPr>
          <p:cNvPr id="1027" name="Picture 3" descr="D:\UIUC\Course Materials\CS498\Project 4\programs\images\image1.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200" y="2928934"/>
            <a:ext cx="2500330" cy="2083608"/>
          </a:xfrm>
          <a:prstGeom prst="rect">
            <a:avLst/>
          </a:prstGeom>
          <a:noFill/>
        </p:spPr>
      </p:pic>
      <p:pic>
        <p:nvPicPr>
          <p:cNvPr id="1028" name="Picture 4" descr="D:\UIUC\Course Materials\CS498\Project 4\programs\results\morph_image1.1_image1.2\morph_image1.1_image1.2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2428888"/>
            <a:ext cx="2857500" cy="28575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85852" y="845090"/>
            <a:ext cx="700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/>
              <a:t>An example….</a:t>
            </a:r>
            <a:endParaRPr lang="zh-CN" alt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2428860" y="1630908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(you need to morph a face though)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71435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Procedure: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24" y="1500174"/>
            <a:ext cx="82867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dirty="0" smtClean="0"/>
              <a:t>Task 1: get point correspondence</a:t>
            </a:r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/>
            <a:r>
              <a:rPr lang="de-DE" altLang="zh-CN" dirty="0" smtClean="0"/>
              <a:t>Task 2: morphed_im = morph(im1, im2, im1_pts, im2_pts, tri, warp_frac, dissolve_frac);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Triangulation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Compute intermediate shape for a given </a:t>
            </a:r>
            <a:r>
              <a:rPr lang="de-DE" altLang="zh-CN" dirty="0" smtClean="0"/>
              <a:t>warp_frac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Compute the </a:t>
            </a:r>
            <a:r>
              <a:rPr lang="en-US" altLang="zh-CN" dirty="0" err="1" smtClean="0"/>
              <a:t>barycentric</a:t>
            </a:r>
            <a:r>
              <a:rPr lang="en-US" altLang="zh-CN" dirty="0" smtClean="0"/>
              <a:t> coordinate for each pixel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Inverse warping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Blending according to </a:t>
            </a:r>
            <a:r>
              <a:rPr lang="de-DE" altLang="zh-CN" dirty="0" smtClean="0"/>
              <a:t>dissolve_frac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Task 3: </a:t>
            </a:r>
            <a:r>
              <a:rPr lang="en-US" altLang="zh-CN" sz="1400" dirty="0" err="1" smtClean="0"/>
              <a:t>morphed_im</a:t>
            </a:r>
            <a:r>
              <a:rPr lang="en-US" altLang="zh-CN" sz="1400" dirty="0" smtClean="0"/>
              <a:t> = </a:t>
            </a:r>
            <a:r>
              <a:rPr lang="en-US" altLang="zh-CN" sz="1400" dirty="0" err="1" smtClean="0"/>
              <a:t>morph_tps_wrapper</a:t>
            </a:r>
            <a:r>
              <a:rPr lang="en-US" altLang="zh-CN" sz="1400" dirty="0" smtClean="0"/>
              <a:t>(im1, im2, </a:t>
            </a:r>
            <a:r>
              <a:rPr lang="de-DE" altLang="zh-CN" sz="1400" dirty="0" smtClean="0"/>
              <a:t>im1_pts, im2_pts, warp_frac, dissolve_frac</a:t>
            </a:r>
            <a:r>
              <a:rPr lang="en-US" altLang="zh-CN" sz="1400" dirty="0" smtClean="0"/>
              <a:t>);</a:t>
            </a:r>
            <a:endParaRPr lang="en-US" altLang="zh-CN" dirty="0" smtClean="0"/>
          </a:p>
          <a:p>
            <a:pPr marL="342900" indent="-342900"/>
            <a:r>
              <a:rPr lang="en-US" altLang="zh-CN" dirty="0" smtClean="0"/>
              <a:t>1.	Compute intermediate control points for a given </a:t>
            </a:r>
            <a:r>
              <a:rPr lang="de-DE" altLang="zh-CN" dirty="0" smtClean="0"/>
              <a:t>warp_frac</a:t>
            </a:r>
            <a:endParaRPr lang="en-US" altLang="zh-CN" dirty="0" smtClean="0"/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Compute TPS coefficients</a:t>
            </a:r>
          </a:p>
          <a:p>
            <a:pPr marL="342900" indent="-342900">
              <a:buAutoNum type="arabicPeriod" startAt="2"/>
            </a:pPr>
            <a:r>
              <a:rPr lang="en-US" altLang="zh-CN" dirty="0" smtClean="0"/>
              <a:t>Inverse warping</a:t>
            </a:r>
          </a:p>
          <a:p>
            <a:pPr marL="342900" indent="-342900">
              <a:buFontTx/>
              <a:buAutoNum type="arabicPeriod" startAt="2"/>
            </a:pPr>
            <a:r>
              <a:rPr lang="en-US" altLang="zh-CN" dirty="0" smtClean="0"/>
              <a:t>Blending according to </a:t>
            </a:r>
            <a:r>
              <a:rPr lang="de-DE" altLang="zh-CN" dirty="0" smtClean="0"/>
              <a:t>dissolve_frac</a:t>
            </a:r>
            <a:endParaRPr lang="en-US" altLang="zh-CN" dirty="0" smtClean="0"/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Generate video file: use “</a:t>
            </a:r>
            <a:r>
              <a:rPr lang="en-US" altLang="zh-CN" dirty="0" err="1" smtClean="0"/>
              <a:t>avifile</a:t>
            </a:r>
            <a:r>
              <a:rPr lang="en-US" altLang="zh-CN" dirty="0" smtClean="0"/>
              <a:t>”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.</a:t>
            </a:r>
          </a:p>
          <a:p>
            <a:pPr marL="342900" indent="-342900"/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3600" dirty="0" smtClean="0"/>
              <a:t>Task 1: get point correspondence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852" y="1428736"/>
            <a:ext cx="528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Use “</a:t>
            </a:r>
            <a:r>
              <a:rPr lang="en-US" altLang="zh-CN" dirty="0" err="1" smtClean="0"/>
              <a:t>cpselect</a:t>
            </a:r>
            <a:r>
              <a:rPr lang="en-US" altLang="zh-CN" dirty="0" smtClean="0"/>
              <a:t>” tool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Or write your own function with </a:t>
            </a:r>
            <a:r>
              <a:rPr lang="en-US" altLang="zh-CN" dirty="0" err="1" smtClean="0"/>
              <a:t>ginput</a:t>
            </a:r>
            <a:endParaRPr lang="zh-CN" altLang="en-US" dirty="0"/>
          </a:p>
        </p:txBody>
      </p:sp>
      <p:pic>
        <p:nvPicPr>
          <p:cNvPr id="2050" name="Picture 2" descr="D:\UIUC\Course Materials\CS498\Project 4\programs\images\point1.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3276" y="2571744"/>
            <a:ext cx="4253612" cy="4214842"/>
          </a:xfrm>
          <a:prstGeom prst="rect">
            <a:avLst/>
          </a:prstGeom>
          <a:noFill/>
        </p:spPr>
      </p:pic>
      <p:pic>
        <p:nvPicPr>
          <p:cNvPr id="2051" name="Picture 3" descr="D:\UIUC\Course Materials\CS498\Project 4\programs\images\point1.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37" y="2643182"/>
            <a:ext cx="4615839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571480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3600" dirty="0" smtClean="0"/>
              <a:t>1. triangulation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348" y="1357298"/>
            <a:ext cx="52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 = </a:t>
            </a:r>
            <a:r>
              <a:rPr lang="en-US" altLang="zh-CN" dirty="0" err="1" smtClean="0"/>
              <a:t>delaunay</a:t>
            </a:r>
            <a:r>
              <a:rPr lang="en-US" altLang="zh-CN" dirty="0" smtClean="0"/>
              <a:t>(X,Y);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348" y="1857364"/>
            <a:ext cx="87868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computing the triangulation at the midway shape (i.e. mean of the two point sets) to lessen the potential triangle deformations</a:t>
            </a:r>
            <a:endParaRPr lang="zh-CN" altLang="en-US" sz="1600" dirty="0"/>
          </a:p>
        </p:txBody>
      </p:sp>
      <p:pic>
        <p:nvPicPr>
          <p:cNvPr id="3075" name="Picture 3" descr="D:\UIUC\Course Materials\CS498\Project 4\programs\results\morph_image1.1_image1.2\points_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650171"/>
            <a:ext cx="4214842" cy="4207829"/>
          </a:xfrm>
          <a:prstGeom prst="rect">
            <a:avLst/>
          </a:prstGeom>
          <a:noFill/>
        </p:spPr>
      </p:pic>
      <p:pic>
        <p:nvPicPr>
          <p:cNvPr id="3076" name="Picture 4" descr="D:\UIUC\Course Materials\CS498\Project 4\programs\results\morph_image1.1_image1.2\points_3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0063" y="2643182"/>
            <a:ext cx="2379655" cy="2375696"/>
          </a:xfrm>
          <a:prstGeom prst="rect">
            <a:avLst/>
          </a:prstGeom>
          <a:noFill/>
        </p:spPr>
      </p:pic>
      <p:pic>
        <p:nvPicPr>
          <p:cNvPr id="3077" name="Picture 5" descr="D:\UIUC\Course Materials\CS498\Project 4\programs\results\morph_image1.1_image1.2\points_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72" y="2643182"/>
            <a:ext cx="1974974" cy="1643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348" y="1785926"/>
            <a:ext cx="8072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800" dirty="0" smtClean="0"/>
              <a:t>2. Compute intermediate shape for a given </a:t>
            </a:r>
            <a:r>
              <a:rPr lang="de-DE" altLang="zh-CN" sz="2800" dirty="0" smtClean="0"/>
              <a:t>warp_frac</a:t>
            </a:r>
            <a:endParaRPr lang="en-US" altLang="zh-CN" sz="2800" dirty="0" smtClean="0"/>
          </a:p>
          <a:p>
            <a:pPr marL="342900" indent="-342900"/>
            <a:endParaRPr lang="en-US" altLang="zh-CN" sz="2800" dirty="0" smtClean="0"/>
          </a:p>
        </p:txBody>
      </p:sp>
      <p:sp>
        <p:nvSpPr>
          <p:cNvPr id="8" name="矩形 7"/>
          <p:cNvSpPr/>
          <p:nvPr/>
        </p:nvSpPr>
        <p:spPr>
          <a:xfrm>
            <a:off x="1285852" y="3559734"/>
            <a:ext cx="678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/>
              <a:t>impoints</a:t>
            </a:r>
            <a:r>
              <a:rPr lang="en-US" altLang="zh-CN" dirty="0" smtClean="0"/>
              <a:t> = (1-warpFrac)*im1points + </a:t>
            </a:r>
            <a:r>
              <a:rPr lang="en-US" altLang="zh-CN" dirty="0" err="1" smtClean="0"/>
              <a:t>warpFrac</a:t>
            </a:r>
            <a:r>
              <a:rPr lang="en-US" altLang="zh-CN" dirty="0" smtClean="0"/>
              <a:t>*im2points;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48" y="54832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800" dirty="0" smtClean="0"/>
              <a:t>3. Compute the </a:t>
            </a:r>
            <a:r>
              <a:rPr lang="en-US" altLang="zh-CN" sz="2800" dirty="0" err="1" smtClean="0"/>
              <a:t>barycentric</a:t>
            </a:r>
            <a:r>
              <a:rPr lang="en-US" altLang="zh-CN" sz="2800" dirty="0" smtClean="0"/>
              <a:t> coordinate for each pixel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714620"/>
            <a:ext cx="450059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4357694"/>
            <a:ext cx="450059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7" y="4500570"/>
            <a:ext cx="1992937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4500570"/>
            <a:ext cx="3238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29322" y="4857760"/>
            <a:ext cx="381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9322" y="5286388"/>
            <a:ext cx="381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3357554" y="1714488"/>
            <a:ext cx="2494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 T = </a:t>
            </a:r>
            <a:r>
              <a:rPr lang="en-US" altLang="zh-CN" dirty="0" err="1" smtClean="0"/>
              <a:t>tsearch</a:t>
            </a:r>
            <a:r>
              <a:rPr lang="en-US" altLang="zh-CN" dirty="0" smtClean="0"/>
              <a:t>(X,Y,TRI,XI,YI);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71670" y="1357298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Find which </a:t>
            </a:r>
            <a:r>
              <a:rPr lang="en-US" altLang="zh-CN" dirty="0" err="1" smtClean="0"/>
              <a:t>traingle</a:t>
            </a:r>
            <a:r>
              <a:rPr lang="en-US" altLang="zh-CN" dirty="0" smtClean="0"/>
              <a:t> a pixel is in: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71670" y="2357430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Compute </a:t>
            </a:r>
            <a:r>
              <a:rPr lang="en-US" altLang="zh-CN" dirty="0" err="1" smtClean="0"/>
              <a:t>barycentric</a:t>
            </a:r>
            <a:r>
              <a:rPr lang="en-US" altLang="zh-CN" dirty="0" smtClean="0"/>
              <a:t> coordinate: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48" y="476888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800" dirty="0" smtClean="0"/>
              <a:t>4. Inverse warping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348" y="123757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800" dirty="0" smtClean="0"/>
              <a:t>5. Blending according to </a:t>
            </a:r>
            <a:r>
              <a:rPr lang="de-DE" altLang="zh-CN" sz="2800" dirty="0" smtClean="0"/>
              <a:t>dissolve_frac</a:t>
            </a:r>
            <a:endParaRPr lang="en-US" altLang="zh-CN" sz="2800" dirty="0" smtClean="0"/>
          </a:p>
        </p:txBody>
      </p:sp>
      <p:sp>
        <p:nvSpPr>
          <p:cNvPr id="14" name="矩形 13"/>
          <p:cNvSpPr/>
          <p:nvPr/>
        </p:nvSpPr>
        <p:spPr>
          <a:xfrm>
            <a:off x="1428728" y="1880518"/>
            <a:ext cx="7429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(1-dissolve_frac)*morphed_im1 + </a:t>
            </a:r>
            <a:r>
              <a:rPr lang="en-US" altLang="zh-CN" dirty="0" err="1" smtClean="0"/>
              <a:t>dissolve_frac</a:t>
            </a:r>
            <a:r>
              <a:rPr lang="en-US" altLang="zh-CN" dirty="0" smtClean="0"/>
              <a:t>*morphed_im2;</a:t>
            </a:r>
          </a:p>
        </p:txBody>
      </p:sp>
      <p:pic>
        <p:nvPicPr>
          <p:cNvPr id="6147" name="Picture 3" descr="D:\UIUC\Course Materials\CS498\Project 4\programs\results\morph_image1.1_image1.2\morph_image1.1_image1.2_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6" y="2380584"/>
            <a:ext cx="2071702" cy="2071702"/>
          </a:xfrm>
          <a:prstGeom prst="rect">
            <a:avLst/>
          </a:prstGeom>
          <a:noFill/>
        </p:spPr>
      </p:pic>
      <p:pic>
        <p:nvPicPr>
          <p:cNvPr id="6148" name="Picture 4" descr="D:\UIUC\Course Materials\CS498\Project 4\programs\results\morph_image1.1_image1.2\morph_image1.1_image1.2_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380584"/>
            <a:ext cx="2071702" cy="2071702"/>
          </a:xfrm>
          <a:prstGeom prst="rect">
            <a:avLst/>
          </a:prstGeom>
          <a:noFill/>
        </p:spPr>
      </p:pic>
      <p:pic>
        <p:nvPicPr>
          <p:cNvPr id="6149" name="Picture 5" descr="D:\UIUC\Course Materials\CS498\Project 4\programs\results\morph_image1.1_image1.2\morph_image1.1_image1.2_1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380584"/>
            <a:ext cx="2071702" cy="2071702"/>
          </a:xfrm>
          <a:prstGeom prst="rect">
            <a:avLst/>
          </a:prstGeom>
          <a:noFill/>
        </p:spPr>
      </p:pic>
      <p:pic>
        <p:nvPicPr>
          <p:cNvPr id="6150" name="Picture 6" descr="D:\UIUC\Course Materials\CS498\Project 4\programs\results\morph_image1.1_image1.2\morph_image1.1_image1.2_1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2380584"/>
            <a:ext cx="2143140" cy="2143140"/>
          </a:xfrm>
          <a:prstGeom prst="rect">
            <a:avLst/>
          </a:prstGeom>
          <a:noFill/>
        </p:spPr>
      </p:pic>
      <p:pic>
        <p:nvPicPr>
          <p:cNvPr id="6151" name="Picture 7" descr="D:\UIUC\Course Materials\CS498\Project 4\programs\results\morph_image1.1_image1.2\morph_image1.1_image1.2_2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290" y="4380824"/>
            <a:ext cx="2214578" cy="2214578"/>
          </a:xfrm>
          <a:prstGeom prst="rect">
            <a:avLst/>
          </a:prstGeom>
          <a:noFill/>
        </p:spPr>
      </p:pic>
      <p:pic>
        <p:nvPicPr>
          <p:cNvPr id="6152" name="Picture 8" descr="D:\UIUC\Course Materials\CS498\Project 4\programs\results\morph_image1.1_image1.2\morph_image1.1_image1.2_25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868" y="4380848"/>
            <a:ext cx="2214578" cy="2214578"/>
          </a:xfrm>
          <a:prstGeom prst="rect">
            <a:avLst/>
          </a:prstGeom>
          <a:noFill/>
        </p:spPr>
      </p:pic>
      <p:pic>
        <p:nvPicPr>
          <p:cNvPr id="6146" name="Picture 2" descr="D:\UIUC\Course Materials\CS498\Project 4\programs\results\morph_image1.1_image1.2\morph_image1.1_image1.2_3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86446" y="4380848"/>
            <a:ext cx="2214554" cy="22145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347</Words>
  <PresentationFormat>全屏显示(4:3)</PresentationFormat>
  <Paragraphs>68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Project 2 Review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Review</dc:title>
  <dc:creator>Jihua</dc:creator>
  <cp:lastModifiedBy>Huang Jihua</cp:lastModifiedBy>
  <cp:revision>18</cp:revision>
  <dcterms:created xsi:type="dcterms:W3CDTF">2013-10-08T18:30:50Z</dcterms:created>
  <dcterms:modified xsi:type="dcterms:W3CDTF">2013-10-08T21:46:25Z</dcterms:modified>
</cp:coreProperties>
</file>